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70" r:id="rId7"/>
    <p:sldId id="274" r:id="rId8"/>
    <p:sldId id="275" r:id="rId9"/>
    <p:sldId id="276" r:id="rId10"/>
    <p:sldId id="262" r:id="rId11"/>
    <p:sldId id="263" r:id="rId12"/>
    <p:sldId id="277" r:id="rId13"/>
    <p:sldId id="265" r:id="rId14"/>
  </p:sldIdLst>
  <p:sldSz cx="18288000" cy="10287000"/>
  <p:notesSz cx="6858000" cy="9144000"/>
  <p:embeddedFontLst>
    <p:embeddedFont>
      <p:font typeface="Pretendard Bold" panose="020B0600000101010101" charset="-127"/>
      <p:bold r:id="rId15"/>
    </p:embeddedFont>
    <p:embeddedFont>
      <p:font typeface="Pretendard Light" panose="020B0600000101010101" charset="-12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한컴 말랑말랑 Bold" panose="020F0803000000000000" pitchFamily="50" charset="-127"/>
      <p:bold r:id="rId23"/>
    </p:embeddedFont>
    <p:embeddedFont>
      <p:font typeface="한컴 말랑말랑 Regular" panose="020F0303000000000000" pitchFamily="50" charset="-127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-38100"/>
            <a:ext cx="2514600" cy="2146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736600"/>
            <a:ext cx="508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850900"/>
            <a:ext cx="508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965200"/>
            <a:ext cx="508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092200"/>
            <a:ext cx="50800" cy="147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333500"/>
            <a:ext cx="508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574800"/>
            <a:ext cx="508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816100"/>
            <a:ext cx="50800" cy="147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206500"/>
            <a:ext cx="50800" cy="147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447800"/>
            <a:ext cx="50800" cy="147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689100"/>
            <a:ext cx="50800" cy="147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930400"/>
            <a:ext cx="50800" cy="147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2057400"/>
            <a:ext cx="508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609600"/>
            <a:ext cx="50800" cy="1473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1339" y="5911850"/>
            <a:ext cx="4508500" cy="444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2032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842000"/>
            <a:ext cx="63500" cy="1879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994400"/>
            <a:ext cx="63500" cy="1879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146800"/>
            <a:ext cx="63500" cy="1879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299200"/>
            <a:ext cx="63500" cy="1879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604000"/>
            <a:ext cx="63500" cy="1879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908800"/>
            <a:ext cx="63500" cy="1879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226300"/>
            <a:ext cx="63500" cy="1879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451600"/>
            <a:ext cx="63500" cy="1879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756400"/>
            <a:ext cx="63500" cy="1879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061200"/>
            <a:ext cx="63500" cy="1879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378700"/>
            <a:ext cx="63500" cy="1879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531100"/>
            <a:ext cx="63500" cy="1879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689600"/>
            <a:ext cx="63500" cy="18796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347200"/>
            <a:ext cx="18288000" cy="10033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4343400" y="2764155"/>
            <a:ext cx="91821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800" b="0" i="0" u="none" strike="noStrike" dirty="0">
                <a:solidFill>
                  <a:srgbClr val="4040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노벨버스</a:t>
            </a:r>
          </a:p>
          <a:p>
            <a:pPr lvl="0" algn="ctr">
              <a:lnSpc>
                <a:spcPct val="99600"/>
              </a:lnSpc>
            </a:pPr>
            <a:r>
              <a:rPr lang="en-US" sz="9800" b="0" i="0" u="none" strike="noStrike" dirty="0">
                <a:solidFill>
                  <a:srgbClr val="4040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(NO BELL BUS)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062200" y="914400"/>
            <a:ext cx="2108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4040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2025.04.10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045200" y="8064500"/>
            <a:ext cx="6210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 dirty="0">
                <a:solidFill>
                  <a:schemeClr val="tx1">
                    <a:alpha val="6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이동현</a:t>
            </a:r>
            <a:r>
              <a:rPr lang="en-US" sz="3500" b="0" i="0" u="none" strike="noStrike" dirty="0">
                <a:solidFill>
                  <a:schemeClr val="tx1">
                    <a:alpha val="6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/ </a:t>
            </a:r>
            <a:r>
              <a:rPr lang="ko-KR" sz="3500" b="0" i="0" u="none" strike="noStrike" dirty="0">
                <a:solidFill>
                  <a:schemeClr val="tx1">
                    <a:alpha val="6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홍영준</a:t>
            </a:r>
            <a:r>
              <a:rPr lang="en-US" sz="3500" b="0" i="0" u="none" strike="noStrike" dirty="0">
                <a:solidFill>
                  <a:schemeClr val="tx1">
                    <a:alpha val="6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/ </a:t>
            </a:r>
            <a:r>
              <a:rPr lang="ko-KR" sz="3500" b="0" i="0" u="none" strike="noStrike" dirty="0">
                <a:solidFill>
                  <a:schemeClr val="tx1">
                    <a:alpha val="6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정새힘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8100" y="-38100"/>
            <a:ext cx="2844800" cy="242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8288000" cy="101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115300"/>
            <a:ext cx="508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229600"/>
            <a:ext cx="508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356600"/>
            <a:ext cx="50800" cy="147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470900"/>
            <a:ext cx="508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712200"/>
            <a:ext cx="508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953500"/>
            <a:ext cx="50800" cy="147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9194800"/>
            <a:ext cx="50800" cy="147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597900"/>
            <a:ext cx="50800" cy="147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839200"/>
            <a:ext cx="50800" cy="147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9080500"/>
            <a:ext cx="50800" cy="147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9321800"/>
            <a:ext cx="508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9436100"/>
            <a:ext cx="50800" cy="1473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7988300"/>
            <a:ext cx="50800" cy="1473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702800"/>
            <a:ext cx="18288000" cy="622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23000" y="698500"/>
            <a:ext cx="41402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어플 사용법</a:t>
            </a:r>
            <a:endParaRPr lang="ko-KR" sz="7000" b="0" i="0" u="none" strike="noStrike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6"/>
          <a:srcRect t="3258" r="4888" b="7764"/>
          <a:stretch/>
        </p:blipFill>
        <p:spPr>
          <a:xfrm>
            <a:off x="9144000" y="2171699"/>
            <a:ext cx="9144000" cy="5638801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8331200" y="9829800"/>
            <a:ext cx="1638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07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50FC891-BC06-41A1-8B5A-6E136896598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" t="2610"/>
          <a:stretch/>
        </p:blipFill>
        <p:spPr>
          <a:xfrm>
            <a:off x="0" y="2400300"/>
            <a:ext cx="9144000" cy="5461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735E72B-954C-4BBC-924B-AB1AF479774F}"/>
              </a:ext>
            </a:extLst>
          </p:cNvPr>
          <p:cNvSpPr txBox="1"/>
          <p:nvPr/>
        </p:nvSpPr>
        <p:spPr>
          <a:xfrm>
            <a:off x="604806" y="920092"/>
            <a:ext cx="4365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시작 화면</a:t>
            </a:r>
            <a:r>
              <a:rPr lang="en-US" altLang="ko-KR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자주 가는 목적지 정류장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3310DD6-3975-421C-A2F1-879B84205C4F}"/>
              </a:ext>
            </a:extLst>
          </p:cNvPr>
          <p:cNvCxnSpPr>
            <a:cxnSpLocks/>
          </p:cNvCxnSpPr>
          <p:nvPr/>
        </p:nvCxnSpPr>
        <p:spPr>
          <a:xfrm flipH="1">
            <a:off x="1752600" y="1507590"/>
            <a:ext cx="724039" cy="7790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713AA98-1393-4080-BB67-028E961B8426}"/>
              </a:ext>
            </a:extLst>
          </p:cNvPr>
          <p:cNvCxnSpPr>
            <a:cxnSpLocks/>
          </p:cNvCxnSpPr>
          <p:nvPr/>
        </p:nvCxnSpPr>
        <p:spPr>
          <a:xfrm flipV="1">
            <a:off x="2667000" y="7957815"/>
            <a:ext cx="1579592" cy="6146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C67685B-8924-4CC2-9CC4-420F0CA76665}"/>
              </a:ext>
            </a:extLst>
          </p:cNvPr>
          <p:cNvSpPr txBox="1"/>
          <p:nvPr/>
        </p:nvSpPr>
        <p:spPr>
          <a:xfrm>
            <a:off x="466313" y="8709680"/>
            <a:ext cx="3084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목적지 정류장 설정 화면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F96D793-2ED7-4372-AF80-A7E2C0C608C5}"/>
              </a:ext>
            </a:extLst>
          </p:cNvPr>
          <p:cNvCxnSpPr>
            <a:cxnSpLocks/>
          </p:cNvCxnSpPr>
          <p:nvPr/>
        </p:nvCxnSpPr>
        <p:spPr>
          <a:xfrm flipV="1">
            <a:off x="6749376" y="7907231"/>
            <a:ext cx="870624" cy="5281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B0B8550-2010-4BA1-8568-1D5677D947D1}"/>
              </a:ext>
            </a:extLst>
          </p:cNvPr>
          <p:cNvSpPr txBox="1"/>
          <p:nvPr/>
        </p:nvSpPr>
        <p:spPr>
          <a:xfrm>
            <a:off x="5083979" y="8580180"/>
            <a:ext cx="2727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설정한 목적지에 따른</a:t>
            </a:r>
            <a:endParaRPr lang="en-US" altLang="ko-KR" sz="24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버스 경로들 중 </a:t>
            </a:r>
            <a:r>
              <a:rPr lang="en-US" altLang="ko-KR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</a:t>
            </a:r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선택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1A15372-3AD1-43E9-9ACA-BD68F0BA27BF}"/>
              </a:ext>
            </a:extLst>
          </p:cNvPr>
          <p:cNvCxnSpPr>
            <a:cxnSpLocks/>
          </p:cNvCxnSpPr>
          <p:nvPr/>
        </p:nvCxnSpPr>
        <p:spPr>
          <a:xfrm flipH="1">
            <a:off x="10877746" y="1445697"/>
            <a:ext cx="857054" cy="7069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61CF7F4-9AE8-4D54-B525-E20C9569667F}"/>
              </a:ext>
            </a:extLst>
          </p:cNvPr>
          <p:cNvSpPr txBox="1"/>
          <p:nvPr/>
        </p:nvSpPr>
        <p:spPr>
          <a:xfrm>
            <a:off x="10515600" y="389990"/>
            <a:ext cx="4762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선택한 버스 탑승 하여</a:t>
            </a:r>
            <a:endParaRPr lang="en-US" altLang="ko-KR" sz="24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NFC </a:t>
            </a:r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켠 상태로</a:t>
            </a:r>
            <a:r>
              <a:rPr lang="en-US" altLang="ko-KR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2400" b="1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태깅</a:t>
            </a:r>
            <a:r>
              <a:rPr lang="en-US" altLang="ko-KR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목적지 정보 전송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68A22E4-C5AD-4CB8-899F-4B5B2F69566E}"/>
              </a:ext>
            </a:extLst>
          </p:cNvPr>
          <p:cNvCxnSpPr>
            <a:cxnSpLocks/>
          </p:cNvCxnSpPr>
          <p:nvPr/>
        </p:nvCxnSpPr>
        <p:spPr>
          <a:xfrm flipV="1">
            <a:off x="11582400" y="7907232"/>
            <a:ext cx="2113722" cy="7129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8059784-E928-4027-90E0-BB3F71748D9D}"/>
              </a:ext>
            </a:extLst>
          </p:cNvPr>
          <p:cNvSpPr txBox="1"/>
          <p:nvPr/>
        </p:nvSpPr>
        <p:spPr>
          <a:xfrm>
            <a:off x="9322789" y="8826500"/>
            <a:ext cx="2909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현재 위치 및 경로 표시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483DBE9-2629-4400-B280-D06FF13A03AD}"/>
              </a:ext>
            </a:extLst>
          </p:cNvPr>
          <p:cNvCxnSpPr>
            <a:cxnSpLocks/>
          </p:cNvCxnSpPr>
          <p:nvPr/>
        </p:nvCxnSpPr>
        <p:spPr>
          <a:xfrm flipV="1">
            <a:off x="15849600" y="7886701"/>
            <a:ext cx="1066800" cy="6810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35AAF18-28B6-4478-BEF6-20E303BD98C7}"/>
              </a:ext>
            </a:extLst>
          </p:cNvPr>
          <p:cNvSpPr txBox="1"/>
          <p:nvPr/>
        </p:nvSpPr>
        <p:spPr>
          <a:xfrm>
            <a:off x="13114187" y="8709114"/>
            <a:ext cx="4405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해당 목적지를 선택한 인원들의</a:t>
            </a:r>
            <a:endParaRPr lang="en-US" altLang="ko-KR" sz="24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하차 시 </a:t>
            </a:r>
            <a:r>
              <a:rPr lang="ko-KR" altLang="en-US" sz="2400" b="1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태깅</a:t>
            </a:r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여부를 통한 하차 지원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37100" y="6845300"/>
            <a:ext cx="2108200" cy="210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698500" y="-1422400"/>
            <a:ext cx="2425700" cy="242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"/>
            <a:ext cx="18288000" cy="101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26000" y="7607300"/>
            <a:ext cx="508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26000" y="7721600"/>
            <a:ext cx="50800" cy="147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26000" y="7848600"/>
            <a:ext cx="508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26000" y="7962900"/>
            <a:ext cx="508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26000" y="8204200"/>
            <a:ext cx="50800" cy="147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26000" y="8445500"/>
            <a:ext cx="50800" cy="147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26000" y="8686800"/>
            <a:ext cx="50800" cy="147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26000" y="8089900"/>
            <a:ext cx="50800" cy="147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26000" y="8331200"/>
            <a:ext cx="50800" cy="147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26000" y="8572500"/>
            <a:ext cx="508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26000" y="8813800"/>
            <a:ext cx="50800" cy="1473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26000" y="8928100"/>
            <a:ext cx="50800" cy="1473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26000" y="7493000"/>
            <a:ext cx="50800" cy="1473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297523" y="3988526"/>
            <a:ext cx="6070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 dirty="0">
                <a:solidFill>
                  <a:srgbClr val="4040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애자일</a:t>
            </a:r>
            <a:r>
              <a:rPr lang="en-US" sz="8000" b="0" i="0" u="none" strike="noStrike" dirty="0">
                <a:solidFill>
                  <a:srgbClr val="4040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sz="8000" b="0" i="0" u="none" strike="noStrike" dirty="0">
                <a:solidFill>
                  <a:srgbClr val="4040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모델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702800"/>
            <a:ext cx="18288000" cy="622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8331200" y="9829800"/>
            <a:ext cx="1638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Light"/>
              </a:rPr>
              <a:t>08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0" y="889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711200" y="-533400"/>
            <a:ext cx="50800" cy="1473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711200" y="-406400"/>
            <a:ext cx="50800" cy="1473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711200" y="-292100"/>
            <a:ext cx="50800" cy="1473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711200" y="-165100"/>
            <a:ext cx="50800" cy="1473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711200" y="76200"/>
            <a:ext cx="50800" cy="1473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711200" y="317500"/>
            <a:ext cx="50800" cy="1473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711200" y="558800"/>
            <a:ext cx="50800" cy="1473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711200" y="-50800"/>
            <a:ext cx="50800" cy="1473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711200" y="190500"/>
            <a:ext cx="50800" cy="1473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711200" y="431800"/>
            <a:ext cx="50800" cy="1473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711200" y="673100"/>
            <a:ext cx="50800" cy="1473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711200" y="800100"/>
            <a:ext cx="50800" cy="1473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711200" y="-647700"/>
            <a:ext cx="50800" cy="1473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7700" y="3594100"/>
            <a:ext cx="6286500" cy="5334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7700" y="3263900"/>
            <a:ext cx="6286500" cy="9398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529E435-9A17-41A1-B13E-4ED04A9DD7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320"/>
            <a:ext cx="9525000" cy="9525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D4827B-B863-4496-8D03-A99E82BB8DB3}"/>
              </a:ext>
            </a:extLst>
          </p:cNvPr>
          <p:cNvSpPr txBox="1"/>
          <p:nvPr/>
        </p:nvSpPr>
        <p:spPr>
          <a:xfrm>
            <a:off x="2057400" y="1333500"/>
            <a:ext cx="6463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임무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ACA23-3D01-4859-A8BC-687511BD9DC5}"/>
              </a:ext>
            </a:extLst>
          </p:cNvPr>
          <p:cNvSpPr txBox="1"/>
          <p:nvPr/>
        </p:nvSpPr>
        <p:spPr>
          <a:xfrm>
            <a:off x="4038600" y="3872656"/>
            <a:ext cx="128195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홍영준 </a:t>
            </a:r>
            <a:r>
              <a:rPr lang="en-US" altLang="ko-KR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</a:t>
            </a:r>
            <a:r>
              <a:rPr lang="ko-KR" altLang="en-US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리더</a:t>
            </a:r>
            <a:r>
              <a:rPr lang="en-US" altLang="ko-KR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주제 아이디어 및 기능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B1CE2-DE4D-472E-8ED3-501D4DD03C20}"/>
              </a:ext>
            </a:extLst>
          </p:cNvPr>
          <p:cNvSpPr txBox="1"/>
          <p:nvPr/>
        </p:nvSpPr>
        <p:spPr>
          <a:xfrm>
            <a:off x="4038600" y="5753100"/>
            <a:ext cx="12252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이동현 </a:t>
            </a:r>
            <a:r>
              <a:rPr lang="en-US" altLang="ko-KR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AI </a:t>
            </a:r>
            <a:r>
              <a:rPr lang="ko-KR" altLang="en-US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모델 구상</a:t>
            </a:r>
            <a:r>
              <a:rPr lang="en-US" altLang="ko-KR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애자일 모델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70261-63D9-46B6-B11E-E8AC400615E3}"/>
              </a:ext>
            </a:extLst>
          </p:cNvPr>
          <p:cNvSpPr txBox="1"/>
          <p:nvPr/>
        </p:nvSpPr>
        <p:spPr>
          <a:xfrm>
            <a:off x="4038600" y="7505700"/>
            <a:ext cx="114345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정새힘 </a:t>
            </a:r>
            <a:r>
              <a:rPr lang="en-US" altLang="ko-KR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</a:t>
            </a:r>
            <a:r>
              <a:rPr lang="ko-KR" altLang="en-US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어플 </a:t>
            </a:r>
            <a:r>
              <a:rPr lang="en-US" altLang="ko-KR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UI </a:t>
            </a:r>
            <a:r>
              <a:rPr lang="ko-KR" altLang="en-US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제작</a:t>
            </a:r>
            <a:r>
              <a:rPr lang="en-US" altLang="ko-KR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페르소나 설정</a:t>
            </a:r>
          </a:p>
        </p:txBody>
      </p:sp>
    </p:spTree>
    <p:extLst>
      <p:ext uri="{BB962C8B-B14F-4D97-AF65-F5344CB8AC3E}">
        <p14:creationId xmlns:p14="http://schemas.microsoft.com/office/powerpoint/2010/main" val="1580114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-61429"/>
            <a:ext cx="18288000" cy="962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8288000" cy="101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140700"/>
            <a:ext cx="508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255000"/>
            <a:ext cx="50800" cy="147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382000"/>
            <a:ext cx="508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496300"/>
            <a:ext cx="508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737600"/>
            <a:ext cx="50800" cy="147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978900"/>
            <a:ext cx="50800" cy="147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9220200"/>
            <a:ext cx="50800" cy="147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623300"/>
            <a:ext cx="50800" cy="147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864600"/>
            <a:ext cx="50800" cy="147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9105900"/>
            <a:ext cx="508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9347200"/>
            <a:ext cx="50800" cy="1473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9461500"/>
            <a:ext cx="50800" cy="1473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026400"/>
            <a:ext cx="50800" cy="1473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702800"/>
            <a:ext cx="18288000" cy="622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4572000" y="5427871"/>
            <a:ext cx="9144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노벨버스 </a:t>
            </a:r>
            <a:r>
              <a:rPr lang="en-US" alt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(NO BELL </a:t>
            </a:r>
            <a:r>
              <a:rPr lang="en-US" altLang="ko-KR" sz="7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B</a:t>
            </a:r>
            <a:r>
              <a:rPr lang="en-US" alt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US)</a:t>
            </a:r>
            <a:endParaRPr lang="ko-KR" sz="7000" b="0" i="0" u="none" strike="noStrike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750" y="1170609"/>
            <a:ext cx="28575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750" y="3601830"/>
            <a:ext cx="2857500" cy="12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575550" y="2139121"/>
            <a:ext cx="280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spc="4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THE</a:t>
            </a:r>
            <a:r>
              <a:rPr lang="en-US" sz="2200" b="0" i="0" u="none" strike="noStrike" spc="4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sz="8800" b="0" i="0" u="none" strike="noStrike" spc="4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END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31200" y="9829800"/>
            <a:ext cx="1638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Light"/>
              </a:rPr>
              <a:t>09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499100" y="3454400"/>
            <a:ext cx="1765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CAUSE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473700" y="7531100"/>
            <a:ext cx="1803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EFFECT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-38100"/>
            <a:ext cx="2514600" cy="214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600" y="6381751"/>
            <a:ext cx="3975100" cy="392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"/>
            <a:ext cx="18288000" cy="101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106716100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8211800" y="-508000"/>
            <a:ext cx="508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8211800" y="-393700"/>
            <a:ext cx="50800" cy="147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8211800" y="-266700"/>
            <a:ext cx="508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8211800" y="-152400"/>
            <a:ext cx="508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8211800" y="88900"/>
            <a:ext cx="50800" cy="147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8211800" y="330200"/>
            <a:ext cx="50800" cy="147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8211800" y="571500"/>
            <a:ext cx="50800" cy="147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8211800" y="-25400"/>
            <a:ext cx="50800" cy="147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8211800" y="215900"/>
            <a:ext cx="50800" cy="147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8211800" y="457200"/>
            <a:ext cx="508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8211800" y="698500"/>
            <a:ext cx="50800" cy="1473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8211800" y="812800"/>
            <a:ext cx="50800" cy="1473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8224500" y="-635000"/>
            <a:ext cx="50800" cy="1473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677400"/>
            <a:ext cx="18288000" cy="622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-254000000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698500" y="6629400"/>
            <a:ext cx="50800" cy="1473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698500" y="6743700"/>
            <a:ext cx="50800" cy="1473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698500" y="6858000"/>
            <a:ext cx="50800" cy="1473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698500" y="6985000"/>
            <a:ext cx="50800" cy="1473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698500" y="7226300"/>
            <a:ext cx="50800" cy="1473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698500" y="7467600"/>
            <a:ext cx="50800" cy="1473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698500" y="7708900"/>
            <a:ext cx="50800" cy="1473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698500" y="7099300"/>
            <a:ext cx="50800" cy="1473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698500" y="7340600"/>
            <a:ext cx="50800" cy="1473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698500" y="7581900"/>
            <a:ext cx="50800" cy="1473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698500" y="7823200"/>
            <a:ext cx="50800" cy="1473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698500" y="7950200"/>
            <a:ext cx="50800" cy="1473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698500" y="6502400"/>
            <a:ext cx="50800" cy="14732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3581400" y="1384300"/>
            <a:ext cx="10515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000" b="0" i="0" u="none" strike="noStrike" dirty="0">
                <a:solidFill>
                  <a:srgbClr val="404040"/>
                </a:solidFill>
                <a:ea typeface="Pretendard Bold"/>
              </a:rPr>
              <a:t>노벨버스 </a:t>
            </a:r>
            <a:r>
              <a:rPr lang="ko-KR" sz="7000" b="0" i="0" u="none" strike="noStrike" dirty="0">
                <a:solidFill>
                  <a:srgbClr val="404040"/>
                </a:solidFill>
                <a:ea typeface="Pretendard Bold"/>
              </a:rPr>
              <a:t>프로젝트</a:t>
            </a:r>
            <a:r>
              <a:rPr lang="en-US" altLang="ko-KR" sz="7000" b="0" i="0" u="none" strike="noStrike" dirty="0">
                <a:solidFill>
                  <a:srgbClr val="404040"/>
                </a:solidFill>
                <a:ea typeface="Pretendard Bold"/>
              </a:rPr>
              <a:t> </a:t>
            </a:r>
            <a:r>
              <a:rPr lang="ko-KR" altLang="en-US" sz="7000" b="0" i="0" u="none" strike="noStrike" dirty="0">
                <a:solidFill>
                  <a:srgbClr val="404040"/>
                </a:solidFill>
                <a:ea typeface="Pretendard Bold"/>
              </a:rPr>
              <a:t>선정 이유</a:t>
            </a:r>
            <a:r>
              <a:rPr lang="en-US" sz="7000" b="0" i="0" u="none" strike="noStrike" dirty="0">
                <a:solidFill>
                  <a:srgbClr val="404040"/>
                </a:solidFill>
                <a:latin typeface="Pretendard Bold"/>
              </a:rPr>
              <a:t> </a:t>
            </a:r>
            <a:endParaRPr lang="ko-KR" sz="7000" b="0" i="0" u="none" strike="noStrike" dirty="0">
              <a:solidFill>
                <a:srgbClr val="404040"/>
              </a:solidFill>
              <a:ea typeface="Pretendard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8331200" y="9829800"/>
            <a:ext cx="1638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Light"/>
              </a:rPr>
              <a:t>03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0500" y="4844914"/>
            <a:ext cx="1270000" cy="12446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3394489" y="3104604"/>
            <a:ext cx="13293311" cy="392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914400" lvl="0" indent="-914400">
              <a:lnSpc>
                <a:spcPct val="150000"/>
              </a:lnSpc>
              <a:buAutoNum type="arabicPeriod"/>
            </a:pPr>
            <a:r>
              <a:rPr lang="ko-KR" altLang="en-US" sz="4800" b="1" dirty="0" err="1">
                <a:solidFill>
                  <a:srgbClr val="404040"/>
                </a:solidFill>
                <a:ea typeface="Pretendard Light"/>
              </a:rPr>
              <a:t>하차벨이</a:t>
            </a:r>
            <a:r>
              <a:rPr lang="ko-KR" altLang="en-US" sz="4800" b="1" dirty="0">
                <a:solidFill>
                  <a:srgbClr val="404040"/>
                </a:solidFill>
                <a:ea typeface="Pretendard Light"/>
              </a:rPr>
              <a:t> 손에 닿지 않는 거리에 있는</a:t>
            </a:r>
            <a:r>
              <a:rPr lang="en-US" altLang="ko-KR" sz="4800" b="1" dirty="0">
                <a:solidFill>
                  <a:srgbClr val="404040"/>
                </a:solidFill>
                <a:ea typeface="Pretendard Light"/>
              </a:rPr>
              <a:t> </a:t>
            </a:r>
            <a:r>
              <a:rPr lang="ko-KR" altLang="en-US" sz="4800" b="1" dirty="0">
                <a:solidFill>
                  <a:srgbClr val="404040"/>
                </a:solidFill>
                <a:ea typeface="Pretendard Light"/>
              </a:rPr>
              <a:t>상황</a:t>
            </a:r>
            <a:endParaRPr lang="en-US" altLang="ko-KR" sz="4800" b="1" dirty="0">
              <a:solidFill>
                <a:srgbClr val="404040"/>
              </a:solidFill>
              <a:ea typeface="Pretendard Light"/>
            </a:endParaRPr>
          </a:p>
          <a:p>
            <a:pPr marL="914400" lvl="0" indent="-914400">
              <a:lnSpc>
                <a:spcPct val="150000"/>
              </a:lnSpc>
              <a:buAutoNum type="arabicPeriod"/>
            </a:pPr>
            <a:r>
              <a:rPr lang="ko-KR" altLang="en-US" sz="4800" b="1" dirty="0">
                <a:solidFill>
                  <a:srgbClr val="404040"/>
                </a:solidFill>
                <a:ea typeface="Pretendard Light"/>
              </a:rPr>
              <a:t>복잡한 인파에 끼어 못 누르는 상황</a:t>
            </a:r>
            <a:endParaRPr lang="en-US" altLang="ko-KR" sz="4800" b="1" dirty="0">
              <a:solidFill>
                <a:srgbClr val="404040"/>
              </a:solidFill>
              <a:ea typeface="Pretendard Light"/>
            </a:endParaRPr>
          </a:p>
          <a:p>
            <a:pPr marL="914400" lvl="0" indent="-914400">
              <a:lnSpc>
                <a:spcPct val="150000"/>
              </a:lnSpc>
              <a:buAutoNum type="arabicPeriod"/>
            </a:pPr>
            <a:r>
              <a:rPr lang="ko-KR" altLang="en-US" sz="4800" b="1" dirty="0">
                <a:solidFill>
                  <a:srgbClr val="404040"/>
                </a:solidFill>
                <a:ea typeface="Pretendard Light"/>
              </a:rPr>
              <a:t>운전을 과격하게 하여 미리 일어서다 넘어지는 상황</a:t>
            </a:r>
            <a:endParaRPr lang="en-US" altLang="ko-KR" sz="4800" b="1" dirty="0">
              <a:solidFill>
                <a:srgbClr val="404040"/>
              </a:solidFill>
              <a:ea typeface="Pretendard Light"/>
            </a:endParaRPr>
          </a:p>
          <a:p>
            <a:pPr lvl="0" algn="ctr">
              <a:lnSpc>
                <a:spcPct val="107899"/>
              </a:lnSpc>
            </a:pPr>
            <a:endParaRPr lang="en-US" altLang="ko-KR" sz="4800" dirty="0">
              <a:solidFill>
                <a:srgbClr val="404040"/>
              </a:solidFill>
              <a:ea typeface="Pretendard Ligh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3A9C0C-427E-4E97-B55D-878301D0354C}"/>
              </a:ext>
            </a:extLst>
          </p:cNvPr>
          <p:cNvSpPr txBox="1"/>
          <p:nvPr/>
        </p:nvSpPr>
        <p:spPr>
          <a:xfrm flipH="1">
            <a:off x="2848609" y="7105104"/>
            <a:ext cx="126034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/>
              <a:t>위와 같은 상황들을 없애고자 버스에 스마트 기술을 적용시켜 보기로 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-38100"/>
            <a:ext cx="2514600" cy="214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2900" y="7632700"/>
            <a:ext cx="2705100" cy="266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"/>
            <a:ext cx="18288000" cy="101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51400" y="6045200"/>
            <a:ext cx="50800" cy="146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51400" y="6172200"/>
            <a:ext cx="50800" cy="146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51400" y="6286500"/>
            <a:ext cx="50800" cy="146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51400" y="6413500"/>
            <a:ext cx="50800" cy="146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51400" y="6654800"/>
            <a:ext cx="50800" cy="1460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51400" y="6883400"/>
            <a:ext cx="50800" cy="1460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51400" y="7124700"/>
            <a:ext cx="50800" cy="146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51400" y="6527800"/>
            <a:ext cx="50800" cy="146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51400" y="6769100"/>
            <a:ext cx="50800" cy="146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51400" y="7010400"/>
            <a:ext cx="50800" cy="146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51400" y="7251700"/>
            <a:ext cx="50800" cy="1460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51400" y="7366000"/>
            <a:ext cx="50800" cy="146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51400" y="5930900"/>
            <a:ext cx="50800" cy="1460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702800"/>
            <a:ext cx="18288000" cy="622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1397000" y="596900"/>
            <a:ext cx="50800" cy="1333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1397000" y="698500"/>
            <a:ext cx="50800" cy="1333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1397000" y="812800"/>
            <a:ext cx="50800" cy="1333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1397000" y="927100"/>
            <a:ext cx="50800" cy="1333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1397000" y="1143000"/>
            <a:ext cx="50800" cy="1333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1397000" y="1358900"/>
            <a:ext cx="50800" cy="1333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1397000" y="1574800"/>
            <a:ext cx="50800" cy="1333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1397000" y="1028700"/>
            <a:ext cx="50800" cy="1333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1397000" y="1244600"/>
            <a:ext cx="50800" cy="1333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1397000" y="1460500"/>
            <a:ext cx="50800" cy="1333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1397000" y="1689100"/>
            <a:ext cx="50800" cy="1333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1397000" y="1790700"/>
            <a:ext cx="50800" cy="1333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1397000" y="495300"/>
            <a:ext cx="50800" cy="13335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6553200" y="1651000"/>
            <a:ext cx="5270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목차</a:t>
            </a:r>
            <a:r>
              <a:rPr lang="en-US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페이지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331200" y="9829800"/>
            <a:ext cx="1638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Light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489200" y="5351463"/>
            <a:ext cx="3810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3500" b="0" i="0" u="none" strike="noStrike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0" y="5364163"/>
            <a:ext cx="660400" cy="6604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701800" y="5491163"/>
            <a:ext cx="5334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01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541657" y="5126038"/>
            <a:ext cx="27305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프로젝트</a:t>
            </a:r>
            <a:r>
              <a:rPr lang="en-US" sz="35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개요</a:t>
            </a:r>
            <a:r>
              <a:rPr lang="ko-KR" altLang="en-US" sz="35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와 목적</a:t>
            </a:r>
            <a:endParaRPr lang="ko-KR" sz="3500" b="0" i="0" u="none" strike="noStrike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0" y="5364163"/>
            <a:ext cx="660400" cy="6604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7162800" y="5491163"/>
            <a:ext cx="5334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676322" y="5143500"/>
            <a:ext cx="3876264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페르소나</a:t>
            </a:r>
            <a:r>
              <a:rPr lang="en-US" sz="35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설정</a:t>
            </a:r>
            <a:r>
              <a:rPr lang="en-US" altLang="ko-KR" sz="35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35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주요기능</a:t>
            </a:r>
            <a:r>
              <a:rPr lang="en-US" altLang="ko-KR" sz="35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35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어플 사용법</a:t>
            </a:r>
            <a:endParaRPr lang="ko-KR" sz="3500" b="0" i="0" u="none" strike="noStrike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9200" y="5364163"/>
            <a:ext cx="660400" cy="66040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12712700" y="5491163"/>
            <a:ext cx="5334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03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568016" y="5145088"/>
            <a:ext cx="4186583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5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폭포수</a:t>
            </a:r>
            <a:r>
              <a:rPr lang="en-US" altLang="ko-KR" sz="35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35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애자일 방법론</a:t>
            </a:r>
            <a:endParaRPr lang="ko-KR" sz="3500" b="0" i="0" u="none" strike="noStrike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2" name="TextBox 52"/>
          <p:cNvSpPr txBox="1"/>
          <p:nvPr/>
        </p:nvSpPr>
        <p:spPr>
          <a:xfrm>
            <a:off x="7937500" y="6591300"/>
            <a:ext cx="3200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3500" b="0" i="0" u="none" strike="noStrike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5" name="TextBox 55"/>
          <p:cNvSpPr txBox="1"/>
          <p:nvPr/>
        </p:nvSpPr>
        <p:spPr>
          <a:xfrm>
            <a:off x="7150100" y="6731000"/>
            <a:ext cx="5334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200" b="0" i="0" u="none" strike="noStrike" dirty="0">
              <a:solidFill>
                <a:srgbClr val="FFFFFF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6" name="TextBox 43">
            <a:extLst>
              <a:ext uri="{FF2B5EF4-FFF2-40B4-BE49-F238E27FC236}">
                <a16:creationId xmlns:a16="http://schemas.microsoft.com/office/drawing/2014/main" id="{6B2777E8-8AEC-405B-8974-73FADA9EAB48}"/>
              </a:ext>
            </a:extLst>
          </p:cNvPr>
          <p:cNvSpPr txBox="1"/>
          <p:nvPr/>
        </p:nvSpPr>
        <p:spPr>
          <a:xfrm>
            <a:off x="1701800" y="7487548"/>
            <a:ext cx="5334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5735300" y="7835900"/>
            <a:ext cx="2641600" cy="261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77400"/>
            <a:ext cx="18288000" cy="622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556000" y="1003300"/>
            <a:ext cx="109982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프로젝트</a:t>
            </a:r>
            <a:r>
              <a:rPr lang="en-US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개요와</a:t>
            </a:r>
            <a:r>
              <a:rPr lang="en-US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목적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2565400"/>
            <a:ext cx="18034000" cy="6489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331200" y="9829800"/>
            <a:ext cx="1638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7F7F7"/>
                </a:solidFill>
                <a:latin typeface="Pretendard Light"/>
              </a:rPr>
              <a:t>04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-20209129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62600" y="-825500"/>
            <a:ext cx="63500" cy="1663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62600" y="-685800"/>
            <a:ext cx="63500" cy="166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62600" y="-546100"/>
            <a:ext cx="63500" cy="1663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62600" y="-419100"/>
            <a:ext cx="63500" cy="166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62600" y="-139700"/>
            <a:ext cx="63500" cy="166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62600" y="127000"/>
            <a:ext cx="63500" cy="1663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62600" y="406400"/>
            <a:ext cx="63500" cy="1663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62600" y="-279400"/>
            <a:ext cx="63500" cy="1663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62600" y="0"/>
            <a:ext cx="63500" cy="1663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62600" y="266700"/>
            <a:ext cx="63500" cy="1663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62600" y="533400"/>
            <a:ext cx="63500" cy="1663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62600" y="673100"/>
            <a:ext cx="63500" cy="1663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62600" y="-952500"/>
            <a:ext cx="63500" cy="1663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75300" y="952500"/>
            <a:ext cx="63500" cy="1663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75300" y="1079500"/>
            <a:ext cx="63500" cy="1663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75300" y="1219200"/>
            <a:ext cx="63500" cy="1663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75300" y="1358900"/>
            <a:ext cx="63500" cy="1663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75300" y="1625600"/>
            <a:ext cx="63500" cy="1663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75300" y="1905000"/>
            <a:ext cx="63500" cy="1663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75300" y="2171700"/>
            <a:ext cx="63500" cy="1663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75300" y="1498600"/>
            <a:ext cx="63500" cy="1663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75300" y="1765300"/>
            <a:ext cx="63500" cy="1663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75300" y="2032000"/>
            <a:ext cx="63500" cy="1663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75300" y="2311400"/>
            <a:ext cx="63500" cy="1663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75300" y="2451100"/>
            <a:ext cx="63500" cy="1663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75300" y="812800"/>
            <a:ext cx="63500" cy="1663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-38100" y="-38100"/>
            <a:ext cx="2514600" cy="21463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700"/>
            <a:ext cx="18288000" cy="1016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524000" y="3175000"/>
            <a:ext cx="44831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8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프로젝트</a:t>
            </a:r>
            <a:r>
              <a:rPr lang="en-US" sz="38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38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개요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46100" y="4216400"/>
            <a:ext cx="142621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404040"/>
              </a:buClr>
              <a:buFont typeface="Arial"/>
              <a:buChar char="●"/>
            </a:pPr>
            <a:r>
              <a:rPr lang="ko-KR" altLang="en-US" sz="3000" b="1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노벨버스</a:t>
            </a:r>
            <a:r>
              <a:rPr 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는</a:t>
            </a:r>
            <a:r>
              <a:rPr lang="ko-KR" alt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3000" b="1" i="0" u="none" strike="noStrike" dirty="0" err="1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하차벨이</a:t>
            </a:r>
            <a:r>
              <a:rPr lang="ko-KR" alt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없다는 의미로 어플과 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NFC </a:t>
            </a:r>
            <a:r>
              <a:rPr 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기술을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활용</a:t>
            </a:r>
            <a:r>
              <a:rPr lang="en-US" altLang="ko-KR" sz="3000" b="1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버스에 탑승 후 태그 시 목적지</a:t>
            </a:r>
            <a:r>
              <a:rPr lang="en-US" alt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ko-KR" alt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하차 정류장</a:t>
            </a:r>
            <a:r>
              <a:rPr lang="en-US" alt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 </a:t>
            </a:r>
            <a:r>
              <a:rPr lang="ko-KR" altLang="en-US" sz="3000" b="1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정보</a:t>
            </a:r>
            <a:r>
              <a:rPr lang="ko-KR" alt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가 기사님께 전송 되어 </a:t>
            </a:r>
            <a:r>
              <a:rPr lang="ko-KR" altLang="en-US" sz="3000" b="1" i="0" u="none" strike="noStrike" dirty="0" err="1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하차벨을</a:t>
            </a:r>
            <a:r>
              <a:rPr lang="ko-KR" alt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누르지 않아도 목적지에 내릴 수 있도록 하고</a:t>
            </a:r>
            <a:r>
              <a:rPr lang="en-US" alt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인공지능 카메라를 활용해 세세한 혼잡도 표시 </a:t>
            </a:r>
            <a:r>
              <a:rPr lang="en-US" alt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그리고 하차 시 </a:t>
            </a:r>
            <a:r>
              <a:rPr lang="ko-KR" altLang="en-US" sz="3000" b="1" i="0" u="none" strike="noStrike" dirty="0" err="1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태깅</a:t>
            </a:r>
            <a:r>
              <a:rPr lang="ko-KR" alt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여부를 통해 하차 보조 기능들을 </a:t>
            </a:r>
            <a:r>
              <a:rPr 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제공하는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3000" b="1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어플리케이션입니다</a:t>
            </a:r>
            <a:r>
              <a:rPr lang="en-US" altLang="ko-KR" sz="3000" b="1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endParaRPr lang="en-US" sz="3000" b="1" i="0" u="none" strike="noStrike" dirty="0">
              <a:solidFill>
                <a:srgbClr val="404040">
                  <a:alpha val="70196"/>
                </a:srgb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100" y="3149600"/>
            <a:ext cx="749300" cy="7493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622300" y="3302000"/>
            <a:ext cx="609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01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625600" y="6553200"/>
            <a:ext cx="44831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8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프로젝트</a:t>
            </a:r>
            <a:r>
              <a:rPr lang="en-US" sz="38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38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목적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47700" y="7581900"/>
            <a:ext cx="12255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404040"/>
              </a:buClr>
              <a:buFont typeface="Arial"/>
              <a:buChar char="●"/>
            </a:pPr>
            <a:r>
              <a:rPr lang="ko-KR" alt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우리가 매일 이용하는 </a:t>
            </a:r>
            <a:r>
              <a:rPr 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대중교통의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3000" b="1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편의성을 증진 시키고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승객에게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안전한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하차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환경을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제공하는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스마트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버스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시스템을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구축하는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것이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목적입니다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6527800"/>
            <a:ext cx="749300" cy="7493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698500" y="6692900"/>
            <a:ext cx="609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182880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8300"/>
            <a:ext cx="18288000" cy="426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-38100" y="-38100"/>
            <a:ext cx="22733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000"/>
          </a:blip>
          <a:stretch>
            <a:fillRect/>
          </a:stretch>
        </p:blipFill>
        <p:spPr>
          <a:xfrm>
            <a:off x="16002000" y="7251700"/>
            <a:ext cx="3086100" cy="3048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6273800"/>
            <a:ext cx="50800" cy="134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6388100"/>
            <a:ext cx="50800" cy="134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6502400"/>
            <a:ext cx="50800" cy="134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6604000"/>
            <a:ext cx="50800" cy="1346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6832600"/>
            <a:ext cx="50800" cy="1346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7048500"/>
            <a:ext cx="50800" cy="1346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7264400"/>
            <a:ext cx="50800" cy="1346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6718300"/>
            <a:ext cx="50800" cy="1346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6934200"/>
            <a:ext cx="50800" cy="1346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7162800"/>
            <a:ext cx="50800" cy="134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7378700"/>
            <a:ext cx="50800" cy="1346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7493000"/>
            <a:ext cx="50800" cy="1346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6172200"/>
            <a:ext cx="50800" cy="1346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702800"/>
            <a:ext cx="18288000" cy="6223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254000"/>
            <a:ext cx="50800" cy="1358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368300"/>
            <a:ext cx="50800" cy="1358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469900"/>
            <a:ext cx="50800" cy="1358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584200"/>
            <a:ext cx="50800" cy="1358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812800"/>
            <a:ext cx="50800" cy="1358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1028700"/>
            <a:ext cx="50800" cy="1358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1244600"/>
            <a:ext cx="50800" cy="1358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698500"/>
            <a:ext cx="50800" cy="1358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914400"/>
            <a:ext cx="50800" cy="1358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1143000"/>
            <a:ext cx="50800" cy="1358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1358900"/>
            <a:ext cx="50800" cy="13589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1473200"/>
            <a:ext cx="50800" cy="13589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139700"/>
            <a:ext cx="50800" cy="13589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8331200" y="9829800"/>
            <a:ext cx="1638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Light"/>
              </a:rPr>
              <a:t>06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24ED993E-C998-4976-B46F-EBB0FC2AEE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966568"/>
            <a:ext cx="7200900" cy="72009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E061E97-72CE-401D-A3A9-37081FA5BB97}"/>
              </a:ext>
            </a:extLst>
          </p:cNvPr>
          <p:cNvSpPr txBox="1"/>
          <p:nvPr/>
        </p:nvSpPr>
        <p:spPr>
          <a:xfrm>
            <a:off x="8528050" y="1022350"/>
            <a:ext cx="9586012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이름 </a:t>
            </a:r>
            <a:r>
              <a:rPr lang="en-US" altLang="ko-KR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김순자  나이 </a:t>
            </a:r>
            <a:r>
              <a:rPr lang="en-US" altLang="ko-KR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82</a:t>
            </a:r>
            <a:r>
              <a:rPr lang="ko-KR" altLang="en-US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세</a:t>
            </a:r>
            <a:endParaRPr lang="en-US" altLang="ko-KR" sz="4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en-US" altLang="ko-KR" sz="4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Pain 1 : </a:t>
            </a:r>
            <a:r>
              <a:rPr lang="ko-KR" altLang="en-US" sz="44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벨이</a:t>
            </a:r>
            <a:r>
              <a:rPr lang="ko-KR" altLang="en-US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손에 닿지 않아 주행 중 일어서다 중심을 잃고 넘어짐</a:t>
            </a:r>
            <a:r>
              <a:rPr lang="en-US" altLang="ko-KR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</a:p>
          <a:p>
            <a:endParaRPr lang="en-US" altLang="ko-KR" sz="4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Pain 2 : </a:t>
            </a:r>
            <a:r>
              <a:rPr lang="ko-KR" altLang="en-US" sz="44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하차벨</a:t>
            </a:r>
            <a:r>
              <a:rPr lang="ko-KR" altLang="en-US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누르기를 까먹음</a:t>
            </a:r>
            <a:r>
              <a:rPr lang="en-US" altLang="ko-KR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   </a:t>
            </a:r>
          </a:p>
          <a:p>
            <a:endParaRPr lang="en-US" altLang="ko-KR" sz="4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Needs : </a:t>
            </a:r>
            <a:r>
              <a:rPr lang="ko-KR" altLang="en-US" sz="44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하차벨을</a:t>
            </a:r>
            <a:r>
              <a:rPr lang="ko-KR" altLang="en-US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누르지 않아도 자동으로 정차하는 기능</a:t>
            </a:r>
            <a:r>
              <a:rPr lang="en-US" altLang="ko-KR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</a:p>
          <a:p>
            <a:r>
              <a:rPr lang="ko-KR" altLang="en-US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목적지에 도착하였을 시 내릴 때까지 급하게 내리지 않아도 되기</a:t>
            </a:r>
            <a:endParaRPr lang="en-US" sz="4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0" name="TextBox 35">
            <a:extLst>
              <a:ext uri="{FF2B5EF4-FFF2-40B4-BE49-F238E27FC236}">
                <a16:creationId xmlns:a16="http://schemas.microsoft.com/office/drawing/2014/main" id="{9D826147-6035-49D8-A801-FBC390FEFAC0}"/>
              </a:ext>
            </a:extLst>
          </p:cNvPr>
          <p:cNvSpPr txBox="1"/>
          <p:nvPr/>
        </p:nvSpPr>
        <p:spPr>
          <a:xfrm>
            <a:off x="1365250" y="488676"/>
            <a:ext cx="6070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페</a:t>
            </a:r>
            <a:r>
              <a:rPr lang="ko-KR" altLang="en-US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르</a:t>
            </a:r>
            <a:r>
              <a:rPr 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소나</a:t>
            </a:r>
            <a:r>
              <a:rPr lang="en-US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</a:t>
            </a:r>
            <a:endParaRPr lang="ko-KR" sz="7000" b="0" i="0" u="none" strike="noStrike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182880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8300"/>
            <a:ext cx="18288000" cy="426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-38100" y="-38100"/>
            <a:ext cx="22733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000"/>
          </a:blip>
          <a:stretch>
            <a:fillRect/>
          </a:stretch>
        </p:blipFill>
        <p:spPr>
          <a:xfrm>
            <a:off x="16002000" y="7251700"/>
            <a:ext cx="3086100" cy="3048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6273800"/>
            <a:ext cx="50800" cy="134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6388100"/>
            <a:ext cx="50800" cy="134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6502400"/>
            <a:ext cx="50800" cy="134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6604000"/>
            <a:ext cx="50800" cy="1346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6832600"/>
            <a:ext cx="50800" cy="1346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7048500"/>
            <a:ext cx="50800" cy="1346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7264400"/>
            <a:ext cx="50800" cy="1346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6718300"/>
            <a:ext cx="50800" cy="1346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6934200"/>
            <a:ext cx="50800" cy="1346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7162800"/>
            <a:ext cx="50800" cy="134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7378700"/>
            <a:ext cx="50800" cy="1346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7493000"/>
            <a:ext cx="50800" cy="1346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6172200"/>
            <a:ext cx="50800" cy="1346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702800"/>
            <a:ext cx="18288000" cy="6223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254000"/>
            <a:ext cx="50800" cy="1358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368300"/>
            <a:ext cx="50800" cy="1358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469900"/>
            <a:ext cx="50800" cy="1358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584200"/>
            <a:ext cx="50800" cy="1358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812800"/>
            <a:ext cx="50800" cy="1358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1028700"/>
            <a:ext cx="50800" cy="1358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1244600"/>
            <a:ext cx="50800" cy="1358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698500"/>
            <a:ext cx="50800" cy="1358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914400"/>
            <a:ext cx="50800" cy="1358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1143000"/>
            <a:ext cx="50800" cy="1358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1358900"/>
            <a:ext cx="50800" cy="13589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1473200"/>
            <a:ext cx="50800" cy="13589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139700"/>
            <a:ext cx="50800" cy="13589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504548" y="522949"/>
            <a:ext cx="6070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페</a:t>
            </a:r>
            <a:r>
              <a:rPr lang="ko-KR" altLang="en-US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르</a:t>
            </a:r>
            <a:r>
              <a:rPr 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소나</a:t>
            </a:r>
            <a:r>
              <a:rPr lang="en-US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2</a:t>
            </a:r>
            <a:endParaRPr lang="ko-KR" sz="7000" b="0" i="0" u="none" strike="noStrike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8331200" y="9829800"/>
            <a:ext cx="1638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Light"/>
              </a:rPr>
              <a:t>06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E061E97-72CE-401D-A3A9-37081FA5BB97}"/>
              </a:ext>
            </a:extLst>
          </p:cNvPr>
          <p:cNvSpPr txBox="1"/>
          <p:nvPr/>
        </p:nvSpPr>
        <p:spPr>
          <a:xfrm>
            <a:off x="8331200" y="958850"/>
            <a:ext cx="9992139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이름 </a:t>
            </a:r>
            <a:r>
              <a:rPr lang="en-US" altLang="ko-KR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김민호  나이 </a:t>
            </a:r>
            <a:r>
              <a:rPr lang="en-US" altLang="ko-KR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38</a:t>
            </a:r>
            <a:r>
              <a:rPr lang="ko-KR" altLang="en-US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세</a:t>
            </a:r>
            <a:endParaRPr lang="en-US" altLang="ko-KR" sz="4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en-US" altLang="ko-KR" sz="4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Pain 1 : </a:t>
            </a:r>
            <a:r>
              <a:rPr lang="ko-KR" altLang="en-US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출퇴근길 인파로 인해 하차 </a:t>
            </a:r>
            <a:r>
              <a:rPr lang="ko-KR" altLang="en-US" sz="44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벨을</a:t>
            </a:r>
            <a:r>
              <a:rPr lang="ko-KR" altLang="en-US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누르지 못하는 상황</a:t>
            </a:r>
            <a:endParaRPr lang="en-US" altLang="ko-KR" sz="4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en-US" altLang="ko-KR" sz="4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Pain 2 : </a:t>
            </a:r>
            <a:r>
              <a:rPr lang="ko-KR" altLang="en-US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도착했을 때 인파로 인해 내리는 도중 하차문이 닫히는 상황</a:t>
            </a:r>
            <a:endParaRPr lang="en-US" altLang="ko-KR" sz="4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en-US" altLang="ko-KR" sz="4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Needs : </a:t>
            </a:r>
            <a:r>
              <a:rPr lang="ko-KR" altLang="en-US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출퇴근길 혼잡도가 덜한 버스를 알 수 있는 기능</a:t>
            </a:r>
            <a:endParaRPr lang="en-US" sz="4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E09A171-4924-4EB4-ACA6-4B751F2180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8" y="2020680"/>
            <a:ext cx="7166112" cy="71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91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01600"/>
            <a:ext cx="8115300" cy="962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-38100" y="-38100"/>
            <a:ext cx="2514600" cy="214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"/>
            <a:ext cx="18288000" cy="101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270000"/>
            <a:ext cx="508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397000"/>
            <a:ext cx="50800" cy="147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511300"/>
            <a:ext cx="508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638300"/>
            <a:ext cx="508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879600"/>
            <a:ext cx="50800" cy="147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2120900"/>
            <a:ext cx="50800" cy="147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2362200"/>
            <a:ext cx="50800" cy="147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752600"/>
            <a:ext cx="50800" cy="147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993900"/>
            <a:ext cx="50800" cy="147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2235200"/>
            <a:ext cx="508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2476500"/>
            <a:ext cx="50800" cy="1473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2603500"/>
            <a:ext cx="50800" cy="1473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155700"/>
            <a:ext cx="50800" cy="1473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702800"/>
            <a:ext cx="18288000" cy="622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525000" y="249583"/>
            <a:ext cx="6832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프로젝트</a:t>
            </a:r>
            <a:r>
              <a:rPr lang="en-US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주요기능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31200" y="9829800"/>
            <a:ext cx="1638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839200" y="2001079"/>
            <a:ext cx="7734300" cy="716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</a:t>
            </a:r>
            <a:r>
              <a:rPr lang="ko-KR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목적지</a:t>
            </a:r>
            <a:r>
              <a:rPr 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원격 </a:t>
            </a:r>
            <a:r>
              <a:rPr lang="ko-KR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전송</a:t>
            </a:r>
            <a:r>
              <a:rPr lang="en-US" altLang="ko-KR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기능</a:t>
            </a:r>
            <a:endParaRPr lang="ko-KR" sz="4000" i="0" u="none" strike="noStrike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 algn="l">
              <a:lnSpc>
                <a:spcPct val="150000"/>
              </a:lnSpc>
            </a:pPr>
            <a:r>
              <a:rPr lang="en-US" sz="54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→</a:t>
            </a:r>
            <a:r>
              <a:rPr 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4000" i="0" u="none" strike="noStrike" dirty="0" err="1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어플에서</a:t>
            </a:r>
            <a:r>
              <a:rPr lang="ko-KR" alt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목적지와 버스를 설정</a:t>
            </a:r>
            <a:endParaRPr lang="en-US" altLang="ko-KR" sz="4000" i="0" u="none" strike="noStrike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54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→</a:t>
            </a:r>
            <a:r>
              <a:rPr lang="en-US" altLang="ko-KR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해당 버스를 탑승하여 </a:t>
            </a:r>
            <a:r>
              <a:rPr 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NFC </a:t>
            </a:r>
            <a:r>
              <a:rPr lang="ko-KR" alt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리더기에 </a:t>
            </a:r>
            <a:r>
              <a:rPr lang="ko-KR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태</a:t>
            </a:r>
            <a:r>
              <a:rPr lang="ko-KR" alt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</a:t>
            </a:r>
            <a:endParaRPr lang="en-US" altLang="ko-KR" sz="4000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54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→</a:t>
            </a:r>
            <a:r>
              <a:rPr lang="en-US" altLang="ko-KR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4000" i="0" u="none" strike="noStrike" dirty="0" err="1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어플에서</a:t>
            </a:r>
            <a:r>
              <a:rPr lang="ko-KR" alt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설정한 </a:t>
            </a:r>
            <a:r>
              <a:rPr lang="ko-KR" altLang="en-US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목적지</a:t>
            </a:r>
            <a:r>
              <a:rPr lang="en-US" altLang="ko-KR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ko-KR" altLang="en-US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하차 정류장</a:t>
            </a:r>
            <a:r>
              <a:rPr lang="en-US" altLang="ko-KR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 </a:t>
            </a:r>
            <a:r>
              <a:rPr lang="ko-KR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정보</a:t>
            </a:r>
            <a:r>
              <a:rPr lang="ko-KR" altLang="en-US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를 기사에게 </a:t>
            </a:r>
            <a:r>
              <a:rPr lang="ko-KR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전달</a:t>
            </a:r>
          </a:p>
          <a:p>
            <a:pPr lvl="0" algn="l">
              <a:lnSpc>
                <a:spcPct val="124499"/>
              </a:lnSpc>
            </a:pPr>
            <a:endParaRPr lang="ko-KR" sz="2400" b="1" i="0" u="none" strike="noStrike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57CE1DE-074B-4CD1-9B87-17863EF744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4404" b="48625"/>
          <a:stretch/>
        </p:blipFill>
        <p:spPr>
          <a:xfrm>
            <a:off x="12700" y="136387"/>
            <a:ext cx="8115300" cy="94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2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01600"/>
            <a:ext cx="8115300" cy="962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-38100" y="-38100"/>
            <a:ext cx="2514600" cy="214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"/>
            <a:ext cx="18288000" cy="101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270000"/>
            <a:ext cx="508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397000"/>
            <a:ext cx="50800" cy="147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511300"/>
            <a:ext cx="508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638300"/>
            <a:ext cx="508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879600"/>
            <a:ext cx="50800" cy="147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2120900"/>
            <a:ext cx="50800" cy="147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2362200"/>
            <a:ext cx="50800" cy="147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752600"/>
            <a:ext cx="50800" cy="147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993900"/>
            <a:ext cx="50800" cy="147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2235200"/>
            <a:ext cx="508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2476500"/>
            <a:ext cx="50800" cy="1473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2603500"/>
            <a:ext cx="50800" cy="1473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155700"/>
            <a:ext cx="50800" cy="1473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702800"/>
            <a:ext cx="18288000" cy="622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525000" y="249583"/>
            <a:ext cx="6832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프로젝트</a:t>
            </a:r>
            <a:r>
              <a:rPr lang="en-US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주요기능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31200" y="9829800"/>
            <a:ext cx="1638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02974" y="1762263"/>
            <a:ext cx="7734300" cy="716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AI </a:t>
            </a:r>
            <a:r>
              <a:rPr lang="ko-KR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혼잡도</a:t>
            </a:r>
            <a:r>
              <a:rPr 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분석</a:t>
            </a:r>
          </a:p>
          <a:p>
            <a:pPr lvl="0" algn="l">
              <a:lnSpc>
                <a:spcPct val="124499"/>
              </a:lnSpc>
            </a:pPr>
            <a:r>
              <a:rPr lang="en-US" sz="54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→</a:t>
            </a:r>
            <a:r>
              <a:rPr 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인공지능 카메라가 앉아있는 자세와 서있는 자세를 </a:t>
            </a:r>
            <a:r>
              <a:rPr lang="ko-KR" altLang="en-US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감지</a:t>
            </a:r>
            <a:endParaRPr lang="en-US" altLang="ko-KR" sz="4000" i="0" u="none" strike="noStrike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>
              <a:lnSpc>
                <a:spcPct val="124499"/>
              </a:lnSpc>
            </a:pPr>
            <a:r>
              <a:rPr lang="ko-KR" alt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→ </a:t>
            </a:r>
            <a:r>
              <a:rPr lang="ko-KR" altLang="en-US" sz="4000" dirty="0" err="1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어플에서</a:t>
            </a:r>
            <a:r>
              <a:rPr lang="ko-KR" altLang="en-US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같은 경로 및 버스를 선택한 인원을 체크해서 </a:t>
            </a:r>
            <a:r>
              <a:rPr lang="ko-KR" alt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정류장 대기인원</a:t>
            </a:r>
            <a:r>
              <a:rPr 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수까지</a:t>
            </a:r>
            <a:r>
              <a:rPr 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표시</a:t>
            </a:r>
          </a:p>
          <a:p>
            <a:pPr lvl="0">
              <a:lnSpc>
                <a:spcPct val="124499"/>
              </a:lnSpc>
            </a:pPr>
            <a:r>
              <a:rPr lang="en-US" altLang="ko-KR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→ </a:t>
            </a:r>
            <a:r>
              <a:rPr lang="ko-KR" alt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좌석 </a:t>
            </a:r>
            <a:r>
              <a:rPr lang="en-US" altLang="ko-KR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20</a:t>
            </a:r>
            <a:r>
              <a:rPr lang="en-US" altLang="ko-KR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/16, </a:t>
            </a:r>
            <a:r>
              <a:rPr lang="ko-KR" altLang="en-US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 있는 사람 </a:t>
            </a:r>
            <a:r>
              <a:rPr lang="en-US" altLang="ko-KR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3, </a:t>
            </a:r>
            <a:r>
              <a:rPr lang="ko-KR" altLang="en-US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정류장 대기인원 </a:t>
            </a:r>
            <a:r>
              <a:rPr lang="en-US" altLang="ko-KR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3 </a:t>
            </a:r>
            <a:r>
              <a:rPr lang="ko-KR" altLang="en-US" sz="4000" dirty="0" err="1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이런식으로</a:t>
            </a:r>
            <a:r>
              <a:rPr lang="ko-KR" altLang="en-US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표시</a:t>
            </a:r>
            <a:endParaRPr lang="en-US" altLang="ko-KR" sz="4000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19A1B9F-7621-4939-BF23-8DBDAA613CF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602" b="46064"/>
          <a:stretch/>
        </p:blipFill>
        <p:spPr>
          <a:xfrm>
            <a:off x="29817" y="558800"/>
            <a:ext cx="8709166" cy="864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62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01600"/>
            <a:ext cx="8115300" cy="962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-38100" y="-38100"/>
            <a:ext cx="2514600" cy="214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"/>
            <a:ext cx="18288000" cy="101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270000"/>
            <a:ext cx="508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397000"/>
            <a:ext cx="50800" cy="147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511300"/>
            <a:ext cx="508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638300"/>
            <a:ext cx="508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879600"/>
            <a:ext cx="50800" cy="147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2120900"/>
            <a:ext cx="50800" cy="147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2362200"/>
            <a:ext cx="50800" cy="147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752600"/>
            <a:ext cx="50800" cy="147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993900"/>
            <a:ext cx="50800" cy="147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2235200"/>
            <a:ext cx="508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2476500"/>
            <a:ext cx="50800" cy="1473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2603500"/>
            <a:ext cx="50800" cy="1473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155700"/>
            <a:ext cx="50800" cy="1473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702800"/>
            <a:ext cx="18288000" cy="622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525000" y="249583"/>
            <a:ext cx="6832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프로젝트</a:t>
            </a:r>
            <a:r>
              <a:rPr lang="en-US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주요기능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31200" y="9829800"/>
            <a:ext cx="1638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860080" y="381000"/>
            <a:ext cx="7734300" cy="716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ko-KR" sz="4000" i="0" u="none" strike="noStrike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하차</a:t>
            </a:r>
            <a:r>
              <a:rPr 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보조</a:t>
            </a:r>
            <a:r>
              <a:rPr 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기능</a:t>
            </a:r>
          </a:p>
          <a:p>
            <a:pPr lvl="0" algn="l">
              <a:lnSpc>
                <a:spcPct val="150000"/>
              </a:lnSpc>
            </a:pPr>
            <a:r>
              <a:rPr lang="en-US" sz="54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→</a:t>
            </a:r>
            <a:r>
              <a:rPr 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목적지에 도착하면 해당 목적지를 설정한 인원들의 하차 태그 여부를 파악</a:t>
            </a:r>
            <a:endParaRPr lang="en-US" altLang="ko-KR" sz="4000" i="0" u="none" strike="noStrike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→ </a:t>
            </a:r>
            <a:r>
              <a:rPr lang="ko-KR" alt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기사님 전용 어플 화면에 </a:t>
            </a:r>
            <a:r>
              <a:rPr lang="en-US" altLang="ko-KR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8</a:t>
            </a:r>
            <a:r>
              <a:rPr lang="ko-KR" alt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명 남음 </a:t>
            </a:r>
            <a:r>
              <a:rPr lang="ko-KR" altLang="en-US" sz="4000" i="0" u="none" strike="noStrike" dirty="0" err="1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이런식으로</a:t>
            </a:r>
            <a:r>
              <a:rPr lang="ko-KR" alt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표시</a:t>
            </a:r>
            <a:endParaRPr lang="en-US" altLang="ko-KR" sz="4000" i="0" u="none" strike="noStrike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57CE1DE-074B-4CD1-9B87-17863EF744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664" t="51375" r="31469"/>
          <a:stretch/>
        </p:blipFill>
        <p:spPr>
          <a:xfrm>
            <a:off x="12699" y="165100"/>
            <a:ext cx="8805621" cy="948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14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</TotalTime>
  <Words>430</Words>
  <Application>Microsoft Office PowerPoint</Application>
  <PresentationFormat>사용자 지정</PresentationFormat>
  <Paragraphs>88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Pretendard Bold</vt:lpstr>
      <vt:lpstr>한컴 말랑말랑 Regular</vt:lpstr>
      <vt:lpstr>Calibri</vt:lpstr>
      <vt:lpstr>Arial</vt:lpstr>
      <vt:lpstr>Pretendard Light</vt:lpstr>
      <vt:lpstr>맑은 고딕</vt:lpstr>
      <vt:lpstr>한컴 말랑말랑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42</cp:revision>
  <dcterms:created xsi:type="dcterms:W3CDTF">2006-08-16T00:00:00Z</dcterms:created>
  <dcterms:modified xsi:type="dcterms:W3CDTF">2025-04-10T03:32:58Z</dcterms:modified>
</cp:coreProperties>
</file>